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3" r:id="rId2"/>
    <p:sldId id="274" r:id="rId3"/>
    <p:sldId id="275" r:id="rId4"/>
    <p:sldId id="278" r:id="rId5"/>
    <p:sldId id="277" r:id="rId6"/>
    <p:sldId id="281" r:id="rId7"/>
    <p:sldId id="280" r:id="rId8"/>
    <p:sldId id="271" r:id="rId9"/>
    <p:sldId id="282" r:id="rId1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1" autoAdjust="0"/>
    <p:restoredTop sz="88779" autoAdjust="0"/>
  </p:normalViewPr>
  <p:slideViewPr>
    <p:cSldViewPr snapToGrid="0">
      <p:cViewPr varScale="1">
        <p:scale>
          <a:sx n="95" d="100"/>
          <a:sy n="95" d="100"/>
        </p:scale>
        <p:origin x="1611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4333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443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2.wmf"/><Relationship Id="rId4" Type="http://schemas.openxmlformats.org/officeDocument/2006/relationships/image" Target="../media/image4.png"/><Relationship Id="rId9" Type="http://schemas.openxmlformats.org/officeDocument/2006/relationships/package" Target="../embeddings/Microsoft_PowerPoint_Presentation.pptx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11" Type="http://schemas.openxmlformats.org/officeDocument/2006/relationships/image" Target="../media/image17.wmf"/><Relationship Id="rId5" Type="http://schemas.openxmlformats.org/officeDocument/2006/relationships/image" Target="../media/image18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Word_97_-_2003_Document.doc"/><Relationship Id="rId11" Type="http://schemas.openxmlformats.org/officeDocument/2006/relationships/image" Target="../media/image25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989361" y="1628445"/>
            <a:ext cx="802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dirty="0"/>
              <a:t>BFX_UA300 FFC cable FA report</a:t>
            </a:r>
            <a:endParaRPr lang="zh-TW" altLang="en-US" sz="4000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9749178" y="5766174"/>
            <a:ext cx="21855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29-Nov-2021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dirty="0">
                <a:latin typeface="Calibri" pitchFamily="34" charset="0"/>
                <a:cs typeface="Calibri" pitchFamily="34" charset="0"/>
              </a:rPr>
              <a:t>Rachel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51236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24-Nov-2020, ALT complia</a:t>
            </a:r>
            <a:r>
              <a:rPr lang="en-US" altLang="zh-CN" dirty="0">
                <a:solidFill>
                  <a:schemeClr val="tx1"/>
                </a:solidFill>
                <a:cs typeface="Arial" panose="020B0604020202020204" pitchFamily="34" charset="0"/>
              </a:rPr>
              <a:t>nt that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3 units BFX-AU300 - FFC Cable Connection Fail 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328938"/>
              </p:ext>
            </p:extLst>
          </p:nvPr>
        </p:nvGraphicFramePr>
        <p:xfrm>
          <a:off x="448901" y="2592409"/>
          <a:ext cx="11333702" cy="3547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762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49452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446317">
                  <a:extLst>
                    <a:ext uri="{9D8B030D-6E8A-4147-A177-3AD203B41FA5}">
                      <a16:colId xmlns:a16="http://schemas.microsoft.com/office/drawing/2014/main" val="1374516529"/>
                    </a:ext>
                  </a:extLst>
                </a:gridCol>
                <a:gridCol w="1294410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  <a:gridCol w="5583684">
                  <a:extLst>
                    <a:ext uri="{9D8B030D-6E8A-4147-A177-3AD203B41FA5}">
                      <a16:colId xmlns:a16="http://schemas.microsoft.com/office/drawing/2014/main" val="608985399"/>
                    </a:ext>
                  </a:extLst>
                </a:gridCol>
              </a:tblGrid>
              <a:tr h="8867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Label Product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effectLst/>
                        </a:rPr>
                        <a:t>Failure Description</a:t>
                      </a:r>
                      <a:r>
                        <a:rPr lang="en-US" sz="1600" baseline="0" dirty="0"/>
                        <a:t> F</a:t>
                      </a:r>
                      <a:r>
                        <a:rPr lang="en-US" sz="1600" dirty="0"/>
                        <a:t>eedback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altLang="zh-CN" sz="1600" baseline="0" dirty="0"/>
                        <a:t>from </a:t>
                      </a:r>
                      <a:r>
                        <a:rPr lang="en-US" sz="1600" dirty="0"/>
                        <a:t>Customer 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01-Nov-2021</a:t>
                      </a: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18-Oct-2021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886784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03-Oct-2021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3330891" y="2804898"/>
            <a:ext cx="801846" cy="2202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306438" y="4662388"/>
            <a:ext cx="850754" cy="2202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324974" y="3711988"/>
            <a:ext cx="813682" cy="2202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784" y="3505418"/>
            <a:ext cx="1998645" cy="25509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8839" y="3529720"/>
            <a:ext cx="3337008" cy="9461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9637" y="5003652"/>
            <a:ext cx="3396209" cy="105276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278456" y="3460664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561485" y="5001984"/>
            <a:ext cx="1606760" cy="4700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85216" y="3695697"/>
            <a:ext cx="617516" cy="10840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139529" y="5260127"/>
            <a:ext cx="600710" cy="3293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1044917"/>
              </p:ext>
            </p:extLst>
          </p:nvPr>
        </p:nvGraphicFramePr>
        <p:xfrm>
          <a:off x="9693278" y="1757693"/>
          <a:ext cx="1087538" cy="917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Presentation" showAsIcon="1" r:id="rId9" imgW="914400" imgH="771480" progId="PowerPoint.Show.12">
                  <p:embed/>
                </p:oleObj>
              </mc:Choice>
              <mc:Fallback>
                <p:oleObj name="Presentation" showAsIcon="1" r:id="rId9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93278" y="1757693"/>
                        <a:ext cx="1087538" cy="917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259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2. Check Customer feedback 03 units production history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010632"/>
              </p:ext>
            </p:extLst>
          </p:nvPr>
        </p:nvGraphicFramePr>
        <p:xfrm>
          <a:off x="448899" y="1826940"/>
          <a:ext cx="11333704" cy="187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737">
                  <a:extLst>
                    <a:ext uri="{9D8B030D-6E8A-4147-A177-3AD203B41FA5}">
                      <a16:colId xmlns:a16="http://schemas.microsoft.com/office/drawing/2014/main" val="1675715881"/>
                    </a:ext>
                  </a:extLst>
                </a:gridCol>
                <a:gridCol w="1510659">
                  <a:extLst>
                    <a:ext uri="{9D8B030D-6E8A-4147-A177-3AD203B41FA5}">
                      <a16:colId xmlns:a16="http://schemas.microsoft.com/office/drawing/2014/main" val="3042924976"/>
                    </a:ext>
                  </a:extLst>
                </a:gridCol>
                <a:gridCol w="2750097">
                  <a:extLst>
                    <a:ext uri="{9D8B030D-6E8A-4147-A177-3AD203B41FA5}">
                      <a16:colId xmlns:a16="http://schemas.microsoft.com/office/drawing/2014/main" val="2502560201"/>
                    </a:ext>
                  </a:extLst>
                </a:gridCol>
                <a:gridCol w="2388079">
                  <a:extLst>
                    <a:ext uri="{9D8B030D-6E8A-4147-A177-3AD203B41FA5}">
                      <a16:colId xmlns:a16="http://schemas.microsoft.com/office/drawing/2014/main" val="951265335"/>
                    </a:ext>
                  </a:extLst>
                </a:gridCol>
                <a:gridCol w="1923534">
                  <a:extLst>
                    <a:ext uri="{9D8B030D-6E8A-4147-A177-3AD203B41FA5}">
                      <a16:colId xmlns:a16="http://schemas.microsoft.com/office/drawing/2014/main" val="4235606538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2311861341"/>
                    </a:ext>
                  </a:extLst>
                </a:gridCol>
                <a:gridCol w="1134799">
                  <a:extLst>
                    <a:ext uri="{9D8B030D-6E8A-4147-A177-3AD203B41FA5}">
                      <a16:colId xmlns:a16="http://schemas.microsoft.com/office/drawing/2014/main" val="3633120302"/>
                    </a:ext>
                  </a:extLst>
                </a:gridCol>
              </a:tblGrid>
              <a:tr h="68625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</a:t>
                      </a:r>
                      <a:r>
                        <a:rPr lang="en-US" altLang="zh-CN" sz="1600" dirty="0"/>
                        <a:t>o</a:t>
                      </a:r>
                      <a:r>
                        <a:rPr lang="en-US" sz="1600" dirty="0"/>
                        <a:t>.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MAC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SN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cs typeface="Arial" panose="020B0604020202020204" pitchFamily="34" charset="0"/>
                        </a:rPr>
                        <a:t>Production Date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FFC cable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+mn-lt"/>
                        </a:rPr>
                        <a:t>DC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lt1"/>
                          </a:solidFill>
                          <a:latin typeface="+mn-lt"/>
                        </a:rPr>
                        <a:t>Vendor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69555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2149695001202109000998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11/1/2021 10:04:37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376.00039.005 - 10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P-TWO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851579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2149695001202109000967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10/18/2021 8:57:27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2121.09.03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356694"/>
                  </a:ext>
                </a:extLst>
              </a:tr>
              <a:tr h="397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2149695001202109000667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10/3/2021 1:34:55 AM</a:t>
                      </a: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2021.09.03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6551"/>
                  </a:ext>
                </a:extLst>
              </a:tr>
            </a:tbl>
          </a:graphicData>
        </a:graphic>
      </p:graphicFrame>
      <p:sp>
        <p:nvSpPr>
          <p:cNvPr id="8" name="Callout: Up Arrow 26">
            <a:extLst>
              <a:ext uri="{FF2B5EF4-FFF2-40B4-BE49-F238E27FC236}">
                <a16:creationId xmlns:a16="http://schemas.microsoft.com/office/drawing/2014/main" id="{CF11011C-BC9F-43B9-9D96-1965A43D63C8}"/>
              </a:ext>
            </a:extLst>
          </p:cNvPr>
          <p:cNvSpPr/>
          <p:nvPr/>
        </p:nvSpPr>
        <p:spPr>
          <a:xfrm>
            <a:off x="448899" y="5262025"/>
            <a:ext cx="10490949" cy="1094325"/>
          </a:xfrm>
          <a:prstGeom prst="upArrowCallout">
            <a:avLst>
              <a:gd name="adj1" fmla="val 25000"/>
              <a:gd name="adj2" fmla="val 25000"/>
              <a:gd name="adj3" fmla="val 25000"/>
              <a:gd name="adj4" fmla="val 69612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Result: </a:t>
            </a:r>
          </a:p>
          <a:p>
            <a:pPr marL="342900" indent="-342900">
              <a:buFont typeface="+mj-lt"/>
              <a:buAutoNum type="arabicPeriod"/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FFC P/N : 376.00039.005 – P-TWO vendor.</a:t>
            </a:r>
          </a:p>
          <a:p>
            <a:pPr marL="342900" indent="-342900"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2.   Date code is  202140 &amp; 2021.09.03</a:t>
            </a:r>
            <a:endParaRPr lang="en-US" b="1" dirty="0">
              <a:solidFill>
                <a:srgbClr val="FA060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53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162228" y="736605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Check Customer feedback 03 units production history</a:t>
            </a: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153989" y="5174476"/>
            <a:ext cx="11782601" cy="892532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Check tested data is normal, 2/3 units have repair record and open housing 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2228" y="1526831"/>
          <a:ext cx="11782602" cy="3358304"/>
        </p:xfrm>
        <a:graphic>
          <a:graphicData uri="http://schemas.openxmlformats.org/drawingml/2006/table">
            <a:tbl>
              <a:tblPr/>
              <a:tblGrid>
                <a:gridCol w="645294">
                  <a:extLst>
                    <a:ext uri="{9D8B030D-6E8A-4147-A177-3AD203B41FA5}">
                      <a16:colId xmlns:a16="http://schemas.microsoft.com/office/drawing/2014/main" val="2271705793"/>
                    </a:ext>
                  </a:extLst>
                </a:gridCol>
                <a:gridCol w="1460665">
                  <a:extLst>
                    <a:ext uri="{9D8B030D-6E8A-4147-A177-3AD203B41FA5}">
                      <a16:colId xmlns:a16="http://schemas.microsoft.com/office/drawing/2014/main" val="3084925520"/>
                    </a:ext>
                  </a:extLst>
                </a:gridCol>
                <a:gridCol w="1531917">
                  <a:extLst>
                    <a:ext uri="{9D8B030D-6E8A-4147-A177-3AD203B41FA5}">
                      <a16:colId xmlns:a16="http://schemas.microsoft.com/office/drawing/2014/main" val="3146159508"/>
                    </a:ext>
                  </a:extLst>
                </a:gridCol>
                <a:gridCol w="1733797">
                  <a:extLst>
                    <a:ext uri="{9D8B030D-6E8A-4147-A177-3AD203B41FA5}">
                      <a16:colId xmlns:a16="http://schemas.microsoft.com/office/drawing/2014/main" val="2097855094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82456802"/>
                    </a:ext>
                  </a:extLst>
                </a:gridCol>
                <a:gridCol w="1615045">
                  <a:extLst>
                    <a:ext uri="{9D8B030D-6E8A-4147-A177-3AD203B41FA5}">
                      <a16:colId xmlns:a16="http://schemas.microsoft.com/office/drawing/2014/main" val="2037982206"/>
                    </a:ext>
                  </a:extLst>
                </a:gridCol>
                <a:gridCol w="1686296">
                  <a:extLst>
                    <a:ext uri="{9D8B030D-6E8A-4147-A177-3AD203B41FA5}">
                      <a16:colId xmlns:a16="http://schemas.microsoft.com/office/drawing/2014/main" val="3950546907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329466381"/>
                    </a:ext>
                  </a:extLst>
                </a:gridCol>
              </a:tblGrid>
              <a:tr h="6282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97783"/>
                  </a:ext>
                </a:extLst>
              </a:tr>
              <a:tr h="4234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Product MAC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BT Station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PT Station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Assy</a:t>
                      </a: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2 -&gt; 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FT1 -&gt; FT3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RC1</a:t>
                      </a:r>
                      <a:r>
                        <a:rPr lang="en-US" sz="1400" b="0" i="0" u="none" strike="noStrike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-&gt; RC2</a:t>
                      </a:r>
                      <a:endParaRPr 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Packing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650366"/>
                  </a:ext>
                </a:extLst>
              </a:tr>
              <a:tr h="5197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A8934AFE827D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10:09:22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11/1/2021 10:27:47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9:31:07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11:09:49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11:28:01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11/2/2021 4:51:22 PM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023708"/>
                  </a:ext>
                </a:extLst>
              </a:tr>
              <a:tr h="7474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A8934AFE7D23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3:21:52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10/18/2021 3:24:24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10/19/2021 8:22:56 PM</a:t>
                      </a:r>
                    </a:p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10/20/2021 9:02:25 PM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1:01:53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3:41:49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10/21/2021 8:33:08 AM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6199"/>
                  </a:ext>
                </a:extLst>
              </a:tr>
              <a:tr h="10394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A8934AFE7B29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5:35:48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10/3/2021 10:13:16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8:09:40 AM.</a:t>
                      </a:r>
                    </a:p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1:35:47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8:32:06 AM.</a:t>
                      </a:r>
                    </a:p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2:02:37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10/4/2021  9:46:38</a:t>
                      </a:r>
                      <a:r>
                        <a:rPr lang="en-US" sz="12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AM.</a:t>
                      </a:r>
                    </a:p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 4:17:35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10/5/2021</a:t>
                      </a:r>
                      <a:r>
                        <a:rPr lang="en-US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8:47:08 AM</a:t>
                      </a:r>
                    </a:p>
                  </a:txBody>
                  <a:tcPr marL="182880" marR="1828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505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474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847482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3. Check Customer feedback online production</a:t>
            </a: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153989" y="5174476"/>
            <a:ext cx="11782601" cy="892532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Online production,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Assy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FFC cable OP doing follow SOP. No detect any FFC cable issue 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82" y="1473804"/>
            <a:ext cx="1666379" cy="1652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947" y="1473803"/>
            <a:ext cx="1877697" cy="16528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727" y="3638358"/>
            <a:ext cx="1665834" cy="13803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010" y="3638358"/>
            <a:ext cx="1674004" cy="13803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729501" y="3364378"/>
            <a:ext cx="1380349" cy="18879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404331" y="3449357"/>
            <a:ext cx="1608967" cy="171797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39977" y="4740870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K18X001T00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5595" y="2887767"/>
            <a:ext cx="1487552" cy="2388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96.1531T00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609581" y="1328700"/>
            <a:ext cx="1620191" cy="18879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9377223" y="1446518"/>
            <a:ext cx="1556304" cy="1611100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>
            <a:off x="2475307" y="2328698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>
            <a:off x="2475307" y="4263481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Arrow 23"/>
          <p:cNvSpPr/>
          <p:nvPr/>
        </p:nvSpPr>
        <p:spPr>
          <a:xfrm>
            <a:off x="5515390" y="2278283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>
            <a:off x="5515390" y="4211365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Arrow 26"/>
          <p:cNvSpPr/>
          <p:nvPr/>
        </p:nvSpPr>
        <p:spPr>
          <a:xfrm>
            <a:off x="8510260" y="2278283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ight Arrow 27"/>
          <p:cNvSpPr/>
          <p:nvPr/>
        </p:nvSpPr>
        <p:spPr>
          <a:xfrm>
            <a:off x="8510260" y="4211365"/>
            <a:ext cx="676894" cy="23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703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608587"/>
            <a:ext cx="11782601" cy="918926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4. Corrective action : </a:t>
            </a:r>
          </a:p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4.1 . Add more heat resistant seal protect middle pin( Short term )</a:t>
            </a:r>
          </a:p>
        </p:txBody>
      </p:sp>
      <p:sp>
        <p:nvSpPr>
          <p:cNvPr id="4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324465" y="5862581"/>
            <a:ext cx="11612125" cy="493768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Online production, before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Assy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FFC cable manual doing follow SOP 100%.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27258" y="2913047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173100" y="1841709"/>
            <a:ext cx="1071710" cy="668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19680" t="38708"/>
          <a:stretch/>
        </p:blipFill>
        <p:spPr>
          <a:xfrm rot="5400000">
            <a:off x="1335171" y="1269913"/>
            <a:ext cx="1262048" cy="167096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7389815" y="2918834"/>
            <a:ext cx="1674422" cy="287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improved</a:t>
            </a:r>
          </a:p>
        </p:txBody>
      </p:sp>
      <p:sp>
        <p:nvSpPr>
          <p:cNvPr id="31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tx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tx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tx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245356" y="3355556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4.2.  Re-assembly in 50 times to verify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9677655" y="1627060"/>
            <a:ext cx="2094271" cy="1135584"/>
          </a:xfrm>
          <a:prstGeom prst="wedgeRoundRectCallout">
            <a:avLst>
              <a:gd name="adj1" fmla="val -81856"/>
              <a:gd name="adj2" fmla="val -2036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Add more Add the seal(PN:A221034572101001)  in middle face of FFC cable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81945" y="5455666"/>
            <a:ext cx="1808319" cy="430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Before assembly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677404" y="5308104"/>
            <a:ext cx="3305512" cy="510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After re-assembly in 50 times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5173100" y="4430156"/>
            <a:ext cx="1071710" cy="668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38" y="3891287"/>
            <a:ext cx="1828014" cy="14051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8593" y="3891287"/>
            <a:ext cx="1627571" cy="1349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234" y="3891287"/>
            <a:ext cx="1568005" cy="134930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9079085" y="4059287"/>
            <a:ext cx="540774" cy="8554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348929" y="1194777"/>
            <a:ext cx="1474471" cy="173543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583247" y="1908537"/>
            <a:ext cx="993058" cy="241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2569775" y="3800811"/>
            <a:ext cx="1405125" cy="1586075"/>
          </a:xfrm>
          <a:prstGeom prst="rect">
            <a:avLst/>
          </a:prstGeom>
        </p:spPr>
      </p:pic>
      <p:sp>
        <p:nvSpPr>
          <p:cNvPr id="26" name="Rounded Rectangular Callout 25"/>
          <p:cNvSpPr/>
          <p:nvPr/>
        </p:nvSpPr>
        <p:spPr>
          <a:xfrm>
            <a:off x="10084987" y="4065180"/>
            <a:ext cx="1817308" cy="1020485"/>
          </a:xfrm>
          <a:prstGeom prst="wedgeRoundRectCallout">
            <a:avLst>
              <a:gd name="adj1" fmla="val -70828"/>
              <a:gd name="adj2" fmla="val -246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Result : Didn’t have dot streaks on face FFC 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639147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808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78057" y="3423500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5. Add item visual check LED at RC1 test station ( Short term ) Done: 2011.11.27</a:t>
            </a:r>
          </a:p>
        </p:txBody>
      </p:sp>
      <p:sp>
        <p:nvSpPr>
          <p:cNvPr id="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78057" y="592702"/>
            <a:ext cx="11782601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4.3 Verify 10pcs by adding the seal(PN:A221034572101001)  in FFC cable from FATP to OBA station.</a:t>
            </a:r>
          </a:p>
        </p:txBody>
      </p:sp>
      <p:sp>
        <p:nvSpPr>
          <p:cNvPr id="12" name="Callout: Up Arrow 3">
            <a:extLst>
              <a:ext uri="{FF2B5EF4-FFF2-40B4-BE49-F238E27FC236}">
                <a16:creationId xmlns:a16="http://schemas.microsoft.com/office/drawing/2014/main" id="{CD3DA1EE-784C-462A-9BA0-095E25E6BEC4}"/>
              </a:ext>
            </a:extLst>
          </p:cNvPr>
          <p:cNvSpPr/>
          <p:nvPr/>
        </p:nvSpPr>
        <p:spPr>
          <a:xfrm>
            <a:off x="338277" y="5160059"/>
            <a:ext cx="11782601" cy="1200984"/>
          </a:xfrm>
          <a:prstGeom prst="upArrowCallou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rgbClr val="0000FF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  <a:t> : </a:t>
            </a:r>
            <a:br>
              <a:rPr lang="en-US" b="1" dirty="0">
                <a:solidFill>
                  <a:srgbClr val="0000FF"/>
                </a:solidFill>
                <a:cs typeface="Arial" panose="020B0604020202020204" pitchFamily="34" charset="0"/>
              </a:rPr>
            </a:b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- Add the seal in FFC cable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No find out FFC cable short issue</a:t>
            </a:r>
            <a:br>
              <a:rPr lang="en-US" b="1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- Add item visual check LED at RC1 station , No found any abnormal issue.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573059" y="2015783"/>
            <a:ext cx="2663687" cy="49033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Add to SOP online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0573030"/>
              </p:ext>
            </p:extLst>
          </p:nvPr>
        </p:nvGraphicFramePr>
        <p:xfrm>
          <a:off x="9541509" y="1256646"/>
          <a:ext cx="2319149" cy="18588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41509" y="1256646"/>
                        <a:ext cx="2319149" cy="18588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843488"/>
              </p:ext>
            </p:extLst>
          </p:nvPr>
        </p:nvGraphicFramePr>
        <p:xfrm>
          <a:off x="3461809" y="4136719"/>
          <a:ext cx="2283925" cy="124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61809" y="4136719"/>
                        <a:ext cx="2283925" cy="1243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5843" y="4059449"/>
            <a:ext cx="4841805" cy="12078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1016390" y="1145948"/>
            <a:ext cx="2123230" cy="2095283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481064"/>
              </p:ext>
            </p:extLst>
          </p:nvPr>
        </p:nvGraphicFramePr>
        <p:xfrm>
          <a:off x="3477753" y="1421006"/>
          <a:ext cx="1802170" cy="1520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2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77753" y="1421006"/>
                        <a:ext cx="1802170" cy="1520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6268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923746D-A1D8-7E49-BD35-3AA8AF1C11D9}"/>
              </a:ext>
            </a:extLst>
          </p:cNvPr>
          <p:cNvSpPr txBox="1"/>
          <p:nvPr/>
        </p:nvSpPr>
        <p:spPr>
          <a:xfrm>
            <a:off x="838094" y="209133"/>
            <a:ext cx="25665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4800" dirty="0"/>
              <a:t>Summary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7A4C060-42EC-5B4D-B1D6-6158902C3C08}"/>
              </a:ext>
            </a:extLst>
          </p:cNvPr>
          <p:cNvSpPr txBox="1"/>
          <p:nvPr/>
        </p:nvSpPr>
        <p:spPr>
          <a:xfrm>
            <a:off x="838094" y="1463040"/>
            <a:ext cx="8234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TW" sz="2400" dirty="0"/>
              <a:t>Online product doing follow SOP.</a:t>
            </a:r>
          </a:p>
          <a:p>
            <a:pPr marL="342900" indent="-342900">
              <a:buAutoNum type="arabicPeriod"/>
            </a:pPr>
            <a:r>
              <a:rPr kumimoji="1" lang="en-US" altLang="zh-TW" sz="2400" dirty="0"/>
              <a:t>Function test no defect any FFC cable short issue .</a:t>
            </a:r>
          </a:p>
        </p:txBody>
      </p:sp>
    </p:spTree>
    <p:extLst>
      <p:ext uri="{BB962C8B-B14F-4D97-AF65-F5344CB8AC3E}">
        <p14:creationId xmlns:p14="http://schemas.microsoft.com/office/powerpoint/2010/main" val="2049063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9923746D-A1D8-7E49-BD35-3AA8AF1C11D9}"/>
              </a:ext>
            </a:extLst>
          </p:cNvPr>
          <p:cNvSpPr txBox="1"/>
          <p:nvPr/>
        </p:nvSpPr>
        <p:spPr>
          <a:xfrm>
            <a:off x="838094" y="209133"/>
            <a:ext cx="57426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4800" dirty="0"/>
              <a:t>ALT Feedback_211201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7A4C060-42EC-5B4D-B1D6-6158902C3C08}"/>
              </a:ext>
            </a:extLst>
          </p:cNvPr>
          <p:cNvSpPr txBox="1"/>
          <p:nvPr/>
        </p:nvSpPr>
        <p:spPr>
          <a:xfrm>
            <a:off x="838094" y="1463040"/>
            <a:ext cx="1129026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kumimoji="1" lang="en-US" altLang="zh-TW" sz="2000" dirty="0"/>
              <a:t>Please provide </a:t>
            </a:r>
            <a:r>
              <a:rPr kumimoji="1" lang="en-US" altLang="zh-TW" sz="2000" b="1" dirty="0">
                <a:solidFill>
                  <a:srgbClr val="FF0000"/>
                </a:solidFill>
              </a:rPr>
              <a:t>heat  resistance seal specification</a:t>
            </a:r>
            <a:r>
              <a:rPr kumimoji="1" lang="en-US" altLang="zh-TW" sz="2000" dirty="0"/>
              <a:t>(attached data is not spec.)</a:t>
            </a:r>
          </a:p>
          <a:p>
            <a:r>
              <a:rPr kumimoji="1" lang="en-US" altLang="zh-TW" sz="2000" dirty="0"/>
              <a:t>      - Specification shall include vendor, vendor P/N, full datasheet</a:t>
            </a:r>
          </a:p>
          <a:p>
            <a:r>
              <a:rPr kumimoji="1" lang="en-US" altLang="zh-TW" sz="2000" dirty="0"/>
              <a:t>2. </a:t>
            </a:r>
            <a:r>
              <a:rPr kumimoji="1" lang="en-US" altLang="zh-TW" sz="2000" b="1" dirty="0">
                <a:solidFill>
                  <a:srgbClr val="FF0000"/>
                </a:solidFill>
              </a:rPr>
              <a:t>Contact tolerance analysis</a:t>
            </a:r>
          </a:p>
          <a:p>
            <a:r>
              <a:rPr kumimoji="1" lang="en-US" altLang="zh-TW" sz="2000" dirty="0"/>
              <a:t>      - FFC thickness(with heat  resistance seal) vs connector thickness when lock</a:t>
            </a:r>
          </a:p>
          <a:p>
            <a:r>
              <a:rPr kumimoji="1" lang="en-US" altLang="zh-TW" sz="2000" dirty="0"/>
              <a:t>      - This analysis is checking connector can normally lock or release when applied thicker FFC (Shielded FFC </a:t>
            </a:r>
          </a:p>
          <a:p>
            <a:r>
              <a:rPr kumimoji="1" lang="en-US" altLang="zh-TW" sz="2000" dirty="0"/>
              <a:t>        + heat resistance seal)</a:t>
            </a:r>
          </a:p>
          <a:p>
            <a:r>
              <a:rPr kumimoji="1" lang="en-US" altLang="zh-TW" sz="2000" dirty="0"/>
              <a:t>3. </a:t>
            </a:r>
            <a:r>
              <a:rPr kumimoji="1" lang="en-US" altLang="zh-TW" sz="2000" b="1" dirty="0">
                <a:solidFill>
                  <a:srgbClr val="FF0000"/>
                </a:solidFill>
              </a:rPr>
              <a:t>Effectiveness validation</a:t>
            </a:r>
          </a:p>
          <a:p>
            <a:r>
              <a:rPr kumimoji="1" lang="en-US" altLang="zh-TW" sz="2000" dirty="0"/>
              <a:t>     - Step 1. (without heat  resistance seal) </a:t>
            </a:r>
          </a:p>
          <a:p>
            <a:r>
              <a:rPr kumimoji="1" lang="en-US" altLang="zh-TW" sz="2000" dirty="0"/>
              <a:t>       &gt; </a:t>
            </a:r>
            <a:r>
              <a:rPr kumimoji="1" lang="en-US" altLang="zh-TW" sz="2000" dirty="0">
                <a:solidFill>
                  <a:srgbClr val="FF0000"/>
                </a:solidFill>
              </a:rPr>
              <a:t>Find specific force</a:t>
            </a:r>
            <a:r>
              <a:rPr kumimoji="1" lang="en-US" altLang="zh-TW" sz="2000" dirty="0"/>
              <a:t>(using push-pull gage) when pin 8 shorted due to connector </a:t>
            </a:r>
          </a:p>
          <a:p>
            <a:r>
              <a:rPr kumimoji="1" lang="en-US" altLang="zh-TW" sz="2000" dirty="0"/>
              <a:t>          ground pin(pin 8)’s pushing force</a:t>
            </a:r>
          </a:p>
          <a:p>
            <a:r>
              <a:rPr kumimoji="1" lang="en-US" altLang="zh-TW" sz="2000" dirty="0"/>
              <a:t>     - Step2. (with heat  resistance seal) </a:t>
            </a:r>
          </a:p>
          <a:p>
            <a:r>
              <a:rPr kumimoji="1" lang="en-US" altLang="zh-TW" sz="2000" dirty="0"/>
              <a:t>       &gt; Test if FFC shorted at specific force(step 1)</a:t>
            </a:r>
          </a:p>
          <a:p>
            <a:r>
              <a:rPr kumimoji="1" lang="en-US" altLang="zh-TW" sz="2000" dirty="0"/>
              <a:t>       &gt; Test FFC 10pcs and 30times  </a:t>
            </a:r>
            <a:r>
              <a:rPr kumimoji="1" lang="en-US" altLang="zh-TW" sz="2000" dirty="0">
                <a:sym typeface="Wingdings" panose="05000000000000000000" pitchFamily="2" charset="2"/>
              </a:rPr>
              <a:t> </a:t>
            </a:r>
            <a:r>
              <a:rPr kumimoji="1" lang="en-US" altLang="zh-TW" sz="2000" dirty="0">
                <a:solidFill>
                  <a:srgbClr val="FF0000"/>
                </a:solidFill>
                <a:sym typeface="Wingdings" panose="05000000000000000000" pitchFamily="2" charset="2"/>
              </a:rPr>
              <a:t>report test result</a:t>
            </a:r>
          </a:p>
          <a:p>
            <a:r>
              <a:rPr kumimoji="1" lang="en-US" altLang="zh-TW" sz="2000" dirty="0">
                <a:sym typeface="Wingdings" panose="05000000000000000000" pitchFamily="2" charset="2"/>
              </a:rPr>
              <a:t>     - Step3. Aging test(aging room 72hours) applied tested FFC 10pcs.</a:t>
            </a:r>
          </a:p>
          <a:p>
            <a:r>
              <a:rPr kumimoji="1" lang="en-US" altLang="zh-TW" sz="2000" dirty="0">
                <a:sym typeface="Wingdings" panose="05000000000000000000" pitchFamily="2" charset="2"/>
              </a:rPr>
              <a:t>       &gt; After test, check pin8 short or not  </a:t>
            </a:r>
            <a:r>
              <a:rPr kumimoji="1" lang="en-US" altLang="zh-TW" sz="2000" dirty="0">
                <a:solidFill>
                  <a:srgbClr val="FF0000"/>
                </a:solidFill>
                <a:sym typeface="Wingdings" panose="05000000000000000000" pitchFamily="2" charset="2"/>
              </a:rPr>
              <a:t>report test result </a:t>
            </a:r>
            <a:endParaRPr kumimoji="1"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72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2252</TotalTime>
  <Words>643</Words>
  <Application>Microsoft Office PowerPoint</Application>
  <PresentationFormat>와이드스크린</PresentationFormat>
  <Paragraphs>132</Paragraphs>
  <Slides>9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佈景主題</vt:lpstr>
      <vt:lpstr>Microsoft PowerPoint 프레젠테이션</vt:lpstr>
      <vt:lpstr>Adobe Acrobat Document</vt:lpstr>
      <vt:lpstr>Microsoft Word 97 - 2003 문서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김 성영</cp:lastModifiedBy>
  <cp:revision>140</cp:revision>
  <dcterms:created xsi:type="dcterms:W3CDTF">2018-11-16T05:26:15Z</dcterms:created>
  <dcterms:modified xsi:type="dcterms:W3CDTF">2021-12-01T02:14:24Z</dcterms:modified>
</cp:coreProperties>
</file>